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Lst>
  <p:sldSz cy="9144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747775"/>
          </p15:clr>
        </p15:guide>
        <p15:guide id="2" pos="21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dbb6a98e2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9dbb6a98e2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dbb6a98e2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9dbb6a98e2_1_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2ebcff4f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e2ebcff4fc_2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323689"/>
            <a:ext cx="6390300" cy="3649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038444"/>
            <a:ext cx="6390300" cy="1409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1966444"/>
            <a:ext cx="6390300" cy="3490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5603956"/>
            <a:ext cx="6390300" cy="2312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9" name="Google Shape;59;p1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 name="Google Shape;65;p1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7"/>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4" name="Google Shape;84;p18"/>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18"/>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6" name="Google Shape;86;p18"/>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02" name="Google Shape;102;p21"/>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03" name="Google Shape;103;p2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3823733"/>
            <a:ext cx="6390300" cy="1496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2915543" y="1316569"/>
            <a:ext cx="3471863" cy="6498167"/>
          </a:xfrm>
          <a:prstGeom prst="rect">
            <a:avLst/>
          </a:prstGeom>
          <a:noFill/>
          <a:ln>
            <a:noFill/>
          </a:ln>
        </p:spPr>
      </p:sp>
      <p:sp>
        <p:nvSpPr>
          <p:cNvPr id="109" name="Google Shape;109;p22"/>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10" name="Google Shape;110;p2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2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1772577" y="3622015"/>
            <a:ext cx="774911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1227798" y="2186121"/>
            <a:ext cx="774911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2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791156"/>
            <a:ext cx="63903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048844"/>
            <a:ext cx="6390300" cy="6073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791156"/>
            <a:ext cx="63903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048844"/>
            <a:ext cx="3000000" cy="607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048844"/>
            <a:ext cx="3000000" cy="607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791156"/>
            <a:ext cx="63903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987733"/>
            <a:ext cx="2106000" cy="134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470400"/>
            <a:ext cx="2106000" cy="5652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00267"/>
            <a:ext cx="4776000" cy="72726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192311"/>
            <a:ext cx="3033900" cy="2635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4983244"/>
            <a:ext cx="3033900" cy="2195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287244"/>
            <a:ext cx="2877900" cy="6569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7521022"/>
            <a:ext cx="4499100" cy="1075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290163"/>
            <a:ext cx="4116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791156"/>
            <a:ext cx="6390300" cy="1018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048844"/>
            <a:ext cx="6390300" cy="6073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290163"/>
            <a:ext cx="411600" cy="699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hyperlink" Target="https://www.shapeoflife.org/video/cnidarians-life-move" TargetMode="External"/><Relationship Id="rId5" Type="http://schemas.openxmlformats.org/officeDocument/2006/relationships/image" Target="../media/image6.png"/><Relationship Id="rId6" Type="http://schemas.openxmlformats.org/officeDocument/2006/relationships/hyperlink" Target="https://www.shapeoflife.org/video/flatworms-first-hun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hyperlink" Target="https://www.shapeoflife.org/video/flatworm-animation-tapeworm" TargetMode="External"/></Relationships>
</file>

<file path=ppt/slides/_rels/slide3.xml.rels><?xml version="1.0" encoding="UTF-8" standalone="yes"?><Relationships xmlns="http://schemas.openxmlformats.org/package/2006/relationships"><Relationship Id="rId20" Type="http://schemas.openxmlformats.org/officeDocument/2006/relationships/image" Target="../media/image9.jpg"/><Relationship Id="rId11" Type="http://schemas.openxmlformats.org/officeDocument/2006/relationships/image" Target="../media/image11.png"/><Relationship Id="rId22" Type="http://schemas.openxmlformats.org/officeDocument/2006/relationships/image" Target="../media/image13.jpg"/><Relationship Id="rId10" Type="http://schemas.openxmlformats.org/officeDocument/2006/relationships/hyperlink" Target="https://www.teacherspayteachers.com/Store/The-Biology-Bar" TargetMode="External"/><Relationship Id="rId21" Type="http://schemas.openxmlformats.org/officeDocument/2006/relationships/hyperlink" Target="https://www.teacherspayteachers.com/Product/Zoology-Curriculum-Complete-Course-Bundle-11074299?st=5b6c9f094f77f0fe41a657b5d36440b8" TargetMode="External"/><Relationship Id="rId13" Type="http://schemas.openxmlformats.org/officeDocument/2006/relationships/image" Target="../media/image3.png"/><Relationship Id="rId24" Type="http://schemas.openxmlformats.org/officeDocument/2006/relationships/image" Target="../media/image10.jpg"/><Relationship Id="rId12" Type="http://schemas.openxmlformats.org/officeDocument/2006/relationships/hyperlink" Target="https://www.teacherspayteachers.com/Store/Utahroots" TargetMode="External"/><Relationship Id="rId23" Type="http://schemas.openxmlformats.org/officeDocument/2006/relationships/hyperlink" Target="https://www.teacherspayteachers.com/Product/Phylum-Platyhelminthes-Flatworms-Myth-or-Fact-Activity-for-Zoology-10479334?st=2cb5d05b86f8be330f91ab33522a4df4"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hyperlink" Target="https://www.teacherspayteachers.com/Store/Science-From-Scratch" TargetMode="External"/><Relationship Id="rId9" Type="http://schemas.openxmlformats.org/officeDocument/2006/relationships/image" Target="../media/image5.png"/><Relationship Id="rId15" Type="http://schemas.openxmlformats.org/officeDocument/2006/relationships/hyperlink" Target="https://www.shapeoflife.org/video/flatworms-first-hunter" TargetMode="External"/><Relationship Id="rId14" Type="http://schemas.openxmlformats.org/officeDocument/2006/relationships/hyperlink" Target="https://www.teacherspayteachers.com/Store/Science-From-Scratch" TargetMode="External"/><Relationship Id="rId17" Type="http://schemas.openxmlformats.org/officeDocument/2006/relationships/hyperlink" Target="https://www.teacherspayteachers.com/Store/The-Magical-Gallery" TargetMode="External"/><Relationship Id="rId16" Type="http://schemas.openxmlformats.org/officeDocument/2006/relationships/image" Target="../media/image2.png"/><Relationship Id="rId5" Type="http://schemas.openxmlformats.org/officeDocument/2006/relationships/image" Target="../media/image14.png"/><Relationship Id="rId19" Type="http://schemas.openxmlformats.org/officeDocument/2006/relationships/hyperlink" Target="https://www.teacherspayteachers.com/Product/Zoology-Unit-6-Phylum-Platyhelminthes-Flatworms-High-School-Zoology-Course-10636510" TargetMode="External"/><Relationship Id="rId6" Type="http://schemas.openxmlformats.org/officeDocument/2006/relationships/hyperlink" Target="https://www.teacherspayteachers.com/Store/No-2-Lead-Pencil" TargetMode="External"/><Relationship Id="rId18"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hyperlink" Target="https://www.teacherspayteachers.com/Store/Kimberly-Geswein-Fon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descr="A blue and orange logo&#10;&#10;Description automatically generated" id="129" name="Google Shape;129;p25">
            <a:hlinkClick r:id="rId4"/>
          </p:cNvPr>
          <p:cNvPicPr preferRelativeResize="0"/>
          <p:nvPr/>
        </p:nvPicPr>
        <p:blipFill rotWithShape="1">
          <a:blip r:embed="rId5">
            <a:alphaModFix/>
          </a:blip>
          <a:srcRect b="0" l="0" r="0" t="0"/>
          <a:stretch/>
        </p:blipFill>
        <p:spPr>
          <a:xfrm>
            <a:off x="5516054" y="86499"/>
            <a:ext cx="1243090" cy="781904"/>
          </a:xfrm>
          <a:prstGeom prst="rect">
            <a:avLst/>
          </a:prstGeom>
          <a:noFill/>
          <a:ln>
            <a:noFill/>
          </a:ln>
        </p:spPr>
      </p:pic>
      <p:sp>
        <p:nvSpPr>
          <p:cNvPr id="130" name="Google Shape;130;p25">
            <a:hlinkClick r:id="rId6"/>
          </p:cNvPr>
          <p:cNvSpPr/>
          <p:nvPr/>
        </p:nvSpPr>
        <p:spPr>
          <a:xfrm>
            <a:off x="1420704" y="398846"/>
            <a:ext cx="3897256" cy="395416"/>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25"/>
          <p:cNvSpPr txBox="1"/>
          <p:nvPr/>
        </p:nvSpPr>
        <p:spPr>
          <a:xfrm>
            <a:off x="598800" y="80000"/>
            <a:ext cx="50484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KEY</a:t>
            </a:r>
            <a:endParaRPr b="1" sz="1300">
              <a:solidFill>
                <a:srgbClr val="6F73D2"/>
              </a:solidFill>
              <a:latin typeface="Calibri"/>
              <a:ea typeface="Calibri"/>
              <a:cs typeface="Calibri"/>
              <a:sym typeface="Calibri"/>
            </a:endParaRPr>
          </a:p>
        </p:txBody>
      </p:sp>
      <p:sp>
        <p:nvSpPr>
          <p:cNvPr id="132" name="Google Shape;132;p25"/>
          <p:cNvSpPr txBox="1"/>
          <p:nvPr/>
        </p:nvSpPr>
        <p:spPr>
          <a:xfrm>
            <a:off x="4898650" y="868400"/>
            <a:ext cx="13131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True</a:t>
            </a:r>
            <a:endParaRPr b="1" sz="1300">
              <a:solidFill>
                <a:srgbClr val="6F73D2"/>
              </a:solidFill>
              <a:latin typeface="Calibri"/>
              <a:ea typeface="Calibri"/>
              <a:cs typeface="Calibri"/>
              <a:sym typeface="Calibri"/>
            </a:endParaRPr>
          </a:p>
        </p:txBody>
      </p:sp>
      <p:sp>
        <p:nvSpPr>
          <p:cNvPr id="133" name="Google Shape;133;p25"/>
          <p:cNvSpPr txBox="1"/>
          <p:nvPr/>
        </p:nvSpPr>
        <p:spPr>
          <a:xfrm>
            <a:off x="201100" y="1312650"/>
            <a:ext cx="6455400" cy="480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Land, oceans, freshwater, and inside the bodies of other animals</a:t>
            </a:r>
            <a:endParaRPr b="1" sz="1300">
              <a:solidFill>
                <a:srgbClr val="6F73D2"/>
              </a:solidFill>
              <a:latin typeface="Calibri"/>
              <a:ea typeface="Calibri"/>
              <a:cs typeface="Calibri"/>
              <a:sym typeface="Calibri"/>
            </a:endParaRPr>
          </a:p>
        </p:txBody>
      </p:sp>
      <p:sp>
        <p:nvSpPr>
          <p:cNvPr id="134" name="Google Shape;134;p25"/>
          <p:cNvSpPr txBox="1"/>
          <p:nvPr/>
        </p:nvSpPr>
        <p:spPr>
          <a:xfrm>
            <a:off x="847700" y="2082450"/>
            <a:ext cx="5809200" cy="395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They are gliding efficiently and smoothly</a:t>
            </a:r>
            <a:endParaRPr b="1" sz="1300">
              <a:solidFill>
                <a:srgbClr val="6F73D2"/>
              </a:solidFill>
              <a:latin typeface="Calibri"/>
              <a:ea typeface="Calibri"/>
              <a:cs typeface="Calibri"/>
              <a:sym typeface="Calibri"/>
            </a:endParaRPr>
          </a:p>
        </p:txBody>
      </p:sp>
      <p:sp>
        <p:nvSpPr>
          <p:cNvPr id="135" name="Google Shape;135;p25"/>
          <p:cNvSpPr txBox="1"/>
          <p:nvPr/>
        </p:nvSpPr>
        <p:spPr>
          <a:xfrm>
            <a:off x="3592375" y="2552350"/>
            <a:ext cx="20547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centralized</a:t>
            </a:r>
            <a:endParaRPr b="1" sz="1300">
              <a:solidFill>
                <a:srgbClr val="6F73D2"/>
              </a:solidFill>
              <a:latin typeface="Calibri"/>
              <a:ea typeface="Calibri"/>
              <a:cs typeface="Calibri"/>
              <a:sym typeface="Calibri"/>
            </a:endParaRPr>
          </a:p>
        </p:txBody>
      </p:sp>
      <p:sp>
        <p:nvSpPr>
          <p:cNvPr id="136" name="Google Shape;136;p25"/>
          <p:cNvSpPr txBox="1"/>
          <p:nvPr/>
        </p:nvSpPr>
        <p:spPr>
          <a:xfrm>
            <a:off x="201100" y="3263200"/>
            <a:ext cx="4537800" cy="395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The can sense the intensity of light and the direction from which it came.</a:t>
            </a:r>
            <a:endParaRPr b="1" sz="1300">
              <a:solidFill>
                <a:srgbClr val="6F73D2"/>
              </a:solidFill>
              <a:latin typeface="Calibri"/>
              <a:ea typeface="Calibri"/>
              <a:cs typeface="Calibri"/>
              <a:sym typeface="Calibri"/>
            </a:endParaRPr>
          </a:p>
        </p:txBody>
      </p:sp>
      <p:sp>
        <p:nvSpPr>
          <p:cNvPr id="137" name="Google Shape;137;p25"/>
          <p:cNvSpPr txBox="1"/>
          <p:nvPr/>
        </p:nvSpPr>
        <p:spPr>
          <a:xfrm>
            <a:off x="3522875" y="3766050"/>
            <a:ext cx="17256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muscles</a:t>
            </a:r>
            <a:endParaRPr b="1" sz="1300">
              <a:solidFill>
                <a:srgbClr val="6F73D2"/>
              </a:solidFill>
              <a:latin typeface="Calibri"/>
              <a:ea typeface="Calibri"/>
              <a:cs typeface="Calibri"/>
              <a:sym typeface="Calibri"/>
            </a:endParaRPr>
          </a:p>
        </p:txBody>
      </p:sp>
      <p:sp>
        <p:nvSpPr>
          <p:cNvPr id="138" name="Google Shape;138;p25"/>
          <p:cNvSpPr txBox="1"/>
          <p:nvPr/>
        </p:nvSpPr>
        <p:spPr>
          <a:xfrm>
            <a:off x="270125" y="4270600"/>
            <a:ext cx="6386400" cy="28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Thousands of cilia</a:t>
            </a:r>
            <a:endParaRPr b="1" sz="1300">
              <a:solidFill>
                <a:srgbClr val="6F73D2"/>
              </a:solidFill>
              <a:latin typeface="Calibri"/>
              <a:ea typeface="Calibri"/>
              <a:cs typeface="Calibri"/>
              <a:sym typeface="Calibri"/>
            </a:endParaRPr>
          </a:p>
        </p:txBody>
      </p:sp>
      <p:sp>
        <p:nvSpPr>
          <p:cNvPr id="139" name="Google Shape;139;p25"/>
          <p:cNvSpPr txBox="1"/>
          <p:nvPr/>
        </p:nvSpPr>
        <p:spPr>
          <a:xfrm>
            <a:off x="4738900" y="4572000"/>
            <a:ext cx="13131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stereo</a:t>
            </a:r>
            <a:endParaRPr b="1" sz="1300">
              <a:solidFill>
                <a:srgbClr val="6F73D2"/>
              </a:solidFill>
              <a:latin typeface="Calibri"/>
              <a:ea typeface="Calibri"/>
              <a:cs typeface="Calibri"/>
              <a:sym typeface="Calibri"/>
            </a:endParaRPr>
          </a:p>
        </p:txBody>
      </p:sp>
      <p:sp>
        <p:nvSpPr>
          <p:cNvPr id="140" name="Google Shape;140;p25"/>
          <p:cNvSpPr txBox="1"/>
          <p:nvPr/>
        </p:nvSpPr>
        <p:spPr>
          <a:xfrm>
            <a:off x="201100" y="5263950"/>
            <a:ext cx="4455300" cy="28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On the underside of its body</a:t>
            </a:r>
            <a:endParaRPr b="1" sz="1300">
              <a:solidFill>
                <a:srgbClr val="6F73D2"/>
              </a:solidFill>
              <a:latin typeface="Calibri"/>
              <a:ea typeface="Calibri"/>
              <a:cs typeface="Calibri"/>
              <a:sym typeface="Calibri"/>
            </a:endParaRPr>
          </a:p>
        </p:txBody>
      </p:sp>
      <p:sp>
        <p:nvSpPr>
          <p:cNvPr id="141" name="Google Shape;141;p25"/>
          <p:cNvSpPr txBox="1"/>
          <p:nvPr/>
        </p:nvSpPr>
        <p:spPr>
          <a:xfrm>
            <a:off x="201100" y="5833250"/>
            <a:ext cx="6455400" cy="480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The pharynx extends during feeding and sucks down the prey.</a:t>
            </a:r>
            <a:endParaRPr b="1" sz="1300">
              <a:solidFill>
                <a:srgbClr val="6F73D2"/>
              </a:solidFill>
              <a:latin typeface="Calibri"/>
              <a:ea typeface="Calibri"/>
              <a:cs typeface="Calibri"/>
              <a:sym typeface="Calibri"/>
            </a:endParaRPr>
          </a:p>
        </p:txBody>
      </p:sp>
      <p:sp>
        <p:nvSpPr>
          <p:cNvPr id="142" name="Google Shape;142;p25"/>
          <p:cNvSpPr txBox="1"/>
          <p:nvPr/>
        </p:nvSpPr>
        <p:spPr>
          <a:xfrm>
            <a:off x="5399300" y="6348050"/>
            <a:ext cx="13131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True</a:t>
            </a:r>
            <a:endParaRPr b="1" sz="1300">
              <a:solidFill>
                <a:srgbClr val="6F73D2"/>
              </a:solidFill>
              <a:latin typeface="Calibri"/>
              <a:ea typeface="Calibri"/>
              <a:cs typeface="Calibri"/>
              <a:sym typeface="Calibri"/>
            </a:endParaRPr>
          </a:p>
        </p:txBody>
      </p:sp>
      <p:sp>
        <p:nvSpPr>
          <p:cNvPr id="143" name="Google Shape;143;p25"/>
          <p:cNvSpPr txBox="1"/>
          <p:nvPr/>
        </p:nvSpPr>
        <p:spPr>
          <a:xfrm>
            <a:off x="3656225" y="6663700"/>
            <a:ext cx="30561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Internal</a:t>
            </a:r>
            <a:endParaRPr b="1" sz="1300">
              <a:solidFill>
                <a:srgbClr val="6F73D2"/>
              </a:solidFill>
              <a:latin typeface="Calibri"/>
              <a:ea typeface="Calibri"/>
              <a:cs typeface="Calibri"/>
              <a:sym typeface="Calibri"/>
            </a:endParaRPr>
          </a:p>
        </p:txBody>
      </p:sp>
      <p:sp>
        <p:nvSpPr>
          <p:cNvPr id="144" name="Google Shape;144;p25"/>
          <p:cNvSpPr txBox="1"/>
          <p:nvPr/>
        </p:nvSpPr>
        <p:spPr>
          <a:xfrm>
            <a:off x="235625" y="7154000"/>
            <a:ext cx="4603200" cy="1466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The flatworms utilized penis fencing. Each flatworm has two penises on the underside of their body at the middle, which they use to try and stab the other flatworm. The first flatworm to stab the </a:t>
            </a:r>
            <a:r>
              <a:rPr b="1" lang="en" sz="1300">
                <a:solidFill>
                  <a:srgbClr val="6F73D2"/>
                </a:solidFill>
                <a:latin typeface="Calibri"/>
                <a:ea typeface="Calibri"/>
                <a:cs typeface="Calibri"/>
                <a:sym typeface="Calibri"/>
              </a:rPr>
              <a:t>other</a:t>
            </a:r>
            <a:r>
              <a:rPr b="1" lang="en" sz="1300">
                <a:solidFill>
                  <a:srgbClr val="6F73D2"/>
                </a:solidFill>
                <a:latin typeface="Calibri"/>
                <a:ea typeface="Calibri"/>
                <a:cs typeface="Calibri"/>
                <a:sym typeface="Calibri"/>
              </a:rPr>
              <a:t> delivers its sperm through the opponent’s skin.</a:t>
            </a:r>
            <a:endParaRPr b="1" sz="1300">
              <a:solidFill>
                <a:srgbClr val="6F73D2"/>
              </a:solidFill>
              <a:latin typeface="Calibri"/>
              <a:ea typeface="Calibri"/>
              <a:cs typeface="Calibri"/>
              <a:sym typeface="Calibri"/>
            </a:endParaRPr>
          </a:p>
        </p:txBody>
      </p:sp>
      <p:sp>
        <p:nvSpPr>
          <p:cNvPr id="145" name="Google Shape;145;p25"/>
          <p:cNvSpPr txBox="1"/>
          <p:nvPr/>
        </p:nvSpPr>
        <p:spPr>
          <a:xfrm>
            <a:off x="3592375" y="8755400"/>
            <a:ext cx="30561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Carrying eggs expends valuable resources</a:t>
            </a:r>
            <a:endParaRPr b="1" sz="1300">
              <a:solidFill>
                <a:srgbClr val="6F73D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6">
            <a:hlinkClick r:id="rId4"/>
          </p:cNvPr>
          <p:cNvSpPr/>
          <p:nvPr/>
        </p:nvSpPr>
        <p:spPr>
          <a:xfrm>
            <a:off x="1457460" y="2977390"/>
            <a:ext cx="3897256" cy="395416"/>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26"/>
          <p:cNvSpPr txBox="1"/>
          <p:nvPr/>
        </p:nvSpPr>
        <p:spPr>
          <a:xfrm>
            <a:off x="178396" y="360150"/>
            <a:ext cx="4317300" cy="480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Hermaphrodites are animals that have both male and female sex organs.</a:t>
            </a:r>
            <a:endParaRPr b="1" sz="1300">
              <a:solidFill>
                <a:srgbClr val="6F73D2"/>
              </a:solidFill>
              <a:latin typeface="Calibri"/>
              <a:ea typeface="Calibri"/>
              <a:cs typeface="Calibri"/>
              <a:sym typeface="Calibri"/>
            </a:endParaRPr>
          </a:p>
        </p:txBody>
      </p:sp>
      <p:sp>
        <p:nvSpPr>
          <p:cNvPr id="152" name="Google Shape;152;p26"/>
          <p:cNvSpPr txBox="1"/>
          <p:nvPr/>
        </p:nvSpPr>
        <p:spPr>
          <a:xfrm>
            <a:off x="178402" y="1131675"/>
            <a:ext cx="6479700" cy="480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It maximizes the chances of finding a mate to reproduce (each animal just needs to find </a:t>
            </a:r>
            <a:r>
              <a:rPr b="1" lang="en" sz="1300">
                <a:solidFill>
                  <a:srgbClr val="6F73D2"/>
                </a:solidFill>
                <a:latin typeface="Calibri"/>
                <a:ea typeface="Calibri"/>
                <a:cs typeface="Calibri"/>
                <a:sym typeface="Calibri"/>
              </a:rPr>
              <a:t>another</a:t>
            </a:r>
            <a:r>
              <a:rPr b="1" lang="en" sz="1300">
                <a:solidFill>
                  <a:srgbClr val="6F73D2"/>
                </a:solidFill>
                <a:latin typeface="Calibri"/>
                <a:ea typeface="Calibri"/>
                <a:cs typeface="Calibri"/>
                <a:sym typeface="Calibri"/>
              </a:rPr>
              <a:t> member of its species; not specifically a male member or a female member).</a:t>
            </a:r>
            <a:endParaRPr b="1" sz="1300">
              <a:solidFill>
                <a:srgbClr val="6F73D2"/>
              </a:solidFill>
              <a:latin typeface="Calibri"/>
              <a:ea typeface="Calibri"/>
              <a:cs typeface="Calibri"/>
              <a:sym typeface="Calibri"/>
            </a:endParaRPr>
          </a:p>
        </p:txBody>
      </p:sp>
      <p:sp>
        <p:nvSpPr>
          <p:cNvPr id="153" name="Google Shape;153;p26"/>
          <p:cNvSpPr txBox="1"/>
          <p:nvPr/>
        </p:nvSpPr>
        <p:spPr>
          <a:xfrm>
            <a:off x="3538750" y="1657350"/>
            <a:ext cx="12237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food</a:t>
            </a:r>
            <a:endParaRPr b="1" sz="1300">
              <a:solidFill>
                <a:srgbClr val="6F73D2"/>
              </a:solidFill>
              <a:latin typeface="Calibri"/>
              <a:ea typeface="Calibri"/>
              <a:cs typeface="Calibri"/>
              <a:sym typeface="Calibri"/>
            </a:endParaRPr>
          </a:p>
        </p:txBody>
      </p:sp>
      <p:sp>
        <p:nvSpPr>
          <p:cNvPr id="154" name="Google Shape;154;p26"/>
          <p:cNvSpPr txBox="1"/>
          <p:nvPr/>
        </p:nvSpPr>
        <p:spPr>
          <a:xfrm>
            <a:off x="5091325" y="1657350"/>
            <a:ext cx="10809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sex</a:t>
            </a:r>
            <a:endParaRPr b="1" sz="1300">
              <a:solidFill>
                <a:srgbClr val="6F73D2"/>
              </a:solidFill>
              <a:latin typeface="Calibri"/>
              <a:ea typeface="Calibri"/>
              <a:cs typeface="Calibri"/>
              <a:sym typeface="Calibri"/>
            </a:endParaRPr>
          </a:p>
        </p:txBody>
      </p:sp>
      <p:sp>
        <p:nvSpPr>
          <p:cNvPr id="155" name="Google Shape;155;p26"/>
          <p:cNvSpPr txBox="1"/>
          <p:nvPr/>
        </p:nvSpPr>
        <p:spPr>
          <a:xfrm>
            <a:off x="178400" y="2182225"/>
            <a:ext cx="6479700" cy="751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Flatworms and modern day hunters have bilateral symmetry (efficient movement), a head with a brain, and senses in stereo.</a:t>
            </a:r>
            <a:endParaRPr b="1" sz="1300">
              <a:solidFill>
                <a:srgbClr val="6F73D2"/>
              </a:solidFill>
              <a:latin typeface="Calibri"/>
              <a:ea typeface="Calibri"/>
              <a:cs typeface="Calibri"/>
              <a:sym typeface="Calibri"/>
            </a:endParaRPr>
          </a:p>
        </p:txBody>
      </p:sp>
      <p:sp>
        <p:nvSpPr>
          <p:cNvPr id="156" name="Google Shape;156;p26"/>
          <p:cNvSpPr txBox="1"/>
          <p:nvPr/>
        </p:nvSpPr>
        <p:spPr>
          <a:xfrm>
            <a:off x="5881900" y="3372800"/>
            <a:ext cx="7761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60 feet</a:t>
            </a:r>
            <a:endParaRPr b="1" sz="1300">
              <a:solidFill>
                <a:srgbClr val="6F73D2"/>
              </a:solidFill>
              <a:latin typeface="Calibri"/>
              <a:ea typeface="Calibri"/>
              <a:cs typeface="Calibri"/>
              <a:sym typeface="Calibri"/>
            </a:endParaRPr>
          </a:p>
        </p:txBody>
      </p:sp>
      <p:sp>
        <p:nvSpPr>
          <p:cNvPr id="157" name="Google Shape;157;p26"/>
          <p:cNvSpPr txBox="1"/>
          <p:nvPr/>
        </p:nvSpPr>
        <p:spPr>
          <a:xfrm>
            <a:off x="189150" y="3867150"/>
            <a:ext cx="5335500" cy="543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They use the hooks and suckers to latch into the intestinal wall, where they make more tapeworms.</a:t>
            </a:r>
            <a:endParaRPr b="1" sz="1300">
              <a:solidFill>
                <a:srgbClr val="6F73D2"/>
              </a:solidFill>
              <a:latin typeface="Calibri"/>
              <a:ea typeface="Calibri"/>
              <a:cs typeface="Calibri"/>
              <a:sym typeface="Calibri"/>
            </a:endParaRPr>
          </a:p>
        </p:txBody>
      </p:sp>
      <p:sp>
        <p:nvSpPr>
          <p:cNvPr id="158" name="Google Shape;158;p26"/>
          <p:cNvSpPr txBox="1"/>
          <p:nvPr/>
        </p:nvSpPr>
        <p:spPr>
          <a:xfrm>
            <a:off x="3214900" y="4483150"/>
            <a:ext cx="8904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sperm</a:t>
            </a:r>
            <a:endParaRPr b="1" sz="1300">
              <a:solidFill>
                <a:srgbClr val="6F73D2"/>
              </a:solidFill>
              <a:latin typeface="Calibri"/>
              <a:ea typeface="Calibri"/>
              <a:cs typeface="Calibri"/>
              <a:sym typeface="Calibri"/>
            </a:endParaRPr>
          </a:p>
        </p:txBody>
      </p:sp>
      <p:sp>
        <p:nvSpPr>
          <p:cNvPr id="159" name="Google Shape;159;p26"/>
          <p:cNvSpPr txBox="1"/>
          <p:nvPr/>
        </p:nvSpPr>
        <p:spPr>
          <a:xfrm>
            <a:off x="4567450" y="4483150"/>
            <a:ext cx="890400" cy="209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eggs</a:t>
            </a:r>
            <a:endParaRPr b="1" sz="1300">
              <a:solidFill>
                <a:srgbClr val="6F73D2"/>
              </a:solidFill>
              <a:latin typeface="Calibri"/>
              <a:ea typeface="Calibri"/>
              <a:cs typeface="Calibri"/>
              <a:sym typeface="Calibri"/>
            </a:endParaRPr>
          </a:p>
        </p:txBody>
      </p:sp>
      <p:sp>
        <p:nvSpPr>
          <p:cNvPr id="160" name="Google Shape;160;p26"/>
          <p:cNvSpPr txBox="1"/>
          <p:nvPr/>
        </p:nvSpPr>
        <p:spPr>
          <a:xfrm>
            <a:off x="2344900" y="4972050"/>
            <a:ext cx="4317300" cy="299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6F73D2"/>
                </a:solidFill>
                <a:latin typeface="Calibri"/>
                <a:ea typeface="Calibri"/>
                <a:cs typeface="Calibri"/>
                <a:sym typeface="Calibri"/>
              </a:rPr>
              <a:t>Human beings on Earth</a:t>
            </a:r>
            <a:endParaRPr b="1" sz="1300">
              <a:solidFill>
                <a:srgbClr val="6F73D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64" name="Shape 164"/>
        <p:cNvGrpSpPr/>
        <p:nvPr/>
      </p:nvGrpSpPr>
      <p:grpSpPr>
        <a:xfrm>
          <a:off x="0" y="0"/>
          <a:ext cx="0" cy="0"/>
          <a:chOff x="0" y="0"/>
          <a:chExt cx="0" cy="0"/>
        </a:xfrm>
      </p:grpSpPr>
      <p:pic>
        <p:nvPicPr>
          <p:cNvPr descr="A frog and a skull&#10;&#10;Description automatically generated" id="165" name="Google Shape;165;p27">
            <a:hlinkClick r:id="rId4"/>
          </p:cNvPr>
          <p:cNvPicPr preferRelativeResize="0"/>
          <p:nvPr/>
        </p:nvPicPr>
        <p:blipFill rotWithShape="1">
          <a:blip r:embed="rId5">
            <a:alphaModFix/>
          </a:blip>
          <a:srcRect b="0" l="0" r="0" t="0"/>
          <a:stretch/>
        </p:blipFill>
        <p:spPr>
          <a:xfrm>
            <a:off x="5210331" y="82734"/>
            <a:ext cx="1647669" cy="1418097"/>
          </a:xfrm>
          <a:prstGeom prst="rect">
            <a:avLst/>
          </a:prstGeom>
          <a:noFill/>
          <a:ln>
            <a:noFill/>
          </a:ln>
        </p:spPr>
      </p:pic>
      <p:pic>
        <p:nvPicPr>
          <p:cNvPr descr="Shape&#10;&#10;Description automatically generated" id="166" name="Google Shape;166;p27">
            <a:hlinkClick r:id="rId6"/>
          </p:cNvPr>
          <p:cNvPicPr preferRelativeResize="0"/>
          <p:nvPr/>
        </p:nvPicPr>
        <p:blipFill rotWithShape="1">
          <a:blip r:embed="rId7">
            <a:alphaModFix/>
          </a:blip>
          <a:srcRect b="0" l="0" r="0" t="0"/>
          <a:stretch/>
        </p:blipFill>
        <p:spPr>
          <a:xfrm>
            <a:off x="929469" y="8073391"/>
            <a:ext cx="987430" cy="1029295"/>
          </a:xfrm>
          <a:prstGeom prst="rect">
            <a:avLst/>
          </a:prstGeom>
          <a:noFill/>
          <a:ln>
            <a:noFill/>
          </a:ln>
        </p:spPr>
      </p:pic>
      <p:pic>
        <p:nvPicPr>
          <p:cNvPr descr="A logo for a company&#10;&#10;Description automatically generated" id="167" name="Google Shape;167;p27">
            <a:hlinkClick r:id="rId8"/>
          </p:cNvPr>
          <p:cNvPicPr preferRelativeResize="0"/>
          <p:nvPr/>
        </p:nvPicPr>
        <p:blipFill rotWithShape="1">
          <a:blip r:embed="rId9">
            <a:alphaModFix/>
          </a:blip>
          <a:srcRect b="0" l="0" r="0" t="0"/>
          <a:stretch/>
        </p:blipFill>
        <p:spPr>
          <a:xfrm>
            <a:off x="111048" y="7856023"/>
            <a:ext cx="806064" cy="806064"/>
          </a:xfrm>
          <a:prstGeom prst="rect">
            <a:avLst/>
          </a:prstGeom>
          <a:noFill/>
          <a:ln cap="flat" cmpd="sng" w="9525">
            <a:solidFill>
              <a:schemeClr val="dk1"/>
            </a:solidFill>
            <a:prstDash val="solid"/>
            <a:round/>
            <a:headEnd len="sm" w="sm" type="none"/>
            <a:tailEnd len="sm" w="sm" type="none"/>
          </a:ln>
        </p:spPr>
      </p:pic>
      <p:pic>
        <p:nvPicPr>
          <p:cNvPr descr="A blue circle with colorful dots&#10;&#10;Description automatically generated" id="168" name="Google Shape;168;p27">
            <a:hlinkClick r:id="rId10"/>
          </p:cNvPr>
          <p:cNvPicPr preferRelativeResize="0"/>
          <p:nvPr/>
        </p:nvPicPr>
        <p:blipFill rotWithShape="1">
          <a:blip r:embed="rId11">
            <a:alphaModFix/>
          </a:blip>
          <a:srcRect b="0" l="0" r="0" t="0"/>
          <a:stretch/>
        </p:blipFill>
        <p:spPr>
          <a:xfrm>
            <a:off x="1803599" y="7775895"/>
            <a:ext cx="1015366" cy="965967"/>
          </a:xfrm>
          <a:prstGeom prst="rect">
            <a:avLst/>
          </a:prstGeom>
          <a:noFill/>
          <a:ln>
            <a:noFill/>
          </a:ln>
        </p:spPr>
      </p:pic>
      <p:pic>
        <p:nvPicPr>
          <p:cNvPr descr="A picture containing clipart, graphics, text, flower&#10;&#10;Description automatically generated" id="169" name="Google Shape;169;p27">
            <a:hlinkClick r:id="rId12"/>
          </p:cNvPr>
          <p:cNvPicPr preferRelativeResize="0"/>
          <p:nvPr/>
        </p:nvPicPr>
        <p:blipFill rotWithShape="1">
          <a:blip r:embed="rId13">
            <a:alphaModFix/>
          </a:blip>
          <a:srcRect b="0" l="0" r="0" t="0"/>
          <a:stretch/>
        </p:blipFill>
        <p:spPr>
          <a:xfrm>
            <a:off x="2778672" y="8073391"/>
            <a:ext cx="952073" cy="967421"/>
          </a:xfrm>
          <a:prstGeom prst="rect">
            <a:avLst/>
          </a:prstGeom>
          <a:noFill/>
          <a:ln>
            <a:noFill/>
          </a:ln>
        </p:spPr>
      </p:pic>
      <p:sp>
        <p:nvSpPr>
          <p:cNvPr id="170" name="Google Shape;170;p27">
            <a:hlinkClick r:id="rId14"/>
          </p:cNvPr>
          <p:cNvSpPr/>
          <p:nvPr/>
        </p:nvSpPr>
        <p:spPr>
          <a:xfrm>
            <a:off x="259492" y="4468428"/>
            <a:ext cx="6264876" cy="72780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blue and orange logo&#10;&#10;Description automatically generated" id="171" name="Google Shape;171;p27">
            <a:hlinkClick r:id="rId15"/>
          </p:cNvPr>
          <p:cNvPicPr preferRelativeResize="0"/>
          <p:nvPr/>
        </p:nvPicPr>
        <p:blipFill rotWithShape="1">
          <a:blip r:embed="rId16">
            <a:alphaModFix/>
          </a:blip>
          <a:srcRect b="0" l="0" r="0" t="0"/>
          <a:stretch/>
        </p:blipFill>
        <p:spPr>
          <a:xfrm>
            <a:off x="4994102" y="8168909"/>
            <a:ext cx="1363101" cy="857391"/>
          </a:xfrm>
          <a:prstGeom prst="rect">
            <a:avLst/>
          </a:prstGeom>
          <a:noFill/>
          <a:ln>
            <a:noFill/>
          </a:ln>
        </p:spPr>
      </p:pic>
      <p:pic>
        <p:nvPicPr>
          <p:cNvPr id="172" name="Google Shape;172;p27">
            <a:hlinkClick r:id="rId17"/>
          </p:cNvPr>
          <p:cNvPicPr preferRelativeResize="0"/>
          <p:nvPr/>
        </p:nvPicPr>
        <p:blipFill rotWithShape="1">
          <a:blip r:embed="rId18">
            <a:alphaModFix/>
          </a:blip>
          <a:srcRect b="0" l="0" r="0" t="0"/>
          <a:stretch/>
        </p:blipFill>
        <p:spPr>
          <a:xfrm>
            <a:off x="3767816" y="7841175"/>
            <a:ext cx="873703" cy="873703"/>
          </a:xfrm>
          <a:prstGeom prst="rect">
            <a:avLst/>
          </a:prstGeom>
          <a:noFill/>
          <a:ln>
            <a:noFill/>
          </a:ln>
        </p:spPr>
      </p:pic>
      <p:pic>
        <p:nvPicPr>
          <p:cNvPr descr="A close-up of a science unit&#10;&#10;Description automatically generated" id="173" name="Google Shape;173;p27">
            <a:hlinkClick r:id="rId19"/>
          </p:cNvPr>
          <p:cNvPicPr preferRelativeResize="0"/>
          <p:nvPr/>
        </p:nvPicPr>
        <p:blipFill rotWithShape="1">
          <a:blip r:embed="rId20">
            <a:alphaModFix/>
          </a:blip>
          <a:srcRect b="0" l="0" r="0" t="0"/>
          <a:stretch/>
        </p:blipFill>
        <p:spPr>
          <a:xfrm>
            <a:off x="159176" y="5319797"/>
            <a:ext cx="2093976" cy="2093976"/>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descr="A frog on a leaf&#10;&#10;Description automatically generated" id="174" name="Google Shape;174;p27">
            <a:hlinkClick r:id="rId21"/>
          </p:cNvPr>
          <p:cNvPicPr preferRelativeResize="0"/>
          <p:nvPr/>
        </p:nvPicPr>
        <p:blipFill rotWithShape="1">
          <a:blip r:embed="rId22">
            <a:alphaModFix/>
          </a:blip>
          <a:srcRect b="0" l="0" r="0" t="0"/>
          <a:stretch/>
        </p:blipFill>
        <p:spPr>
          <a:xfrm>
            <a:off x="4587630" y="5317476"/>
            <a:ext cx="2093976" cy="2093976"/>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descr="A poster of a science experiment&#10;&#10;Description automatically generated with medium confidence" id="175" name="Google Shape;175;p27">
            <a:hlinkClick r:id="rId23"/>
          </p:cNvPr>
          <p:cNvPicPr preferRelativeResize="0"/>
          <p:nvPr/>
        </p:nvPicPr>
        <p:blipFill rotWithShape="1">
          <a:blip r:embed="rId24">
            <a:alphaModFix/>
          </a:blip>
          <a:srcRect b="0" l="0" r="0" t="0"/>
          <a:stretch/>
        </p:blipFill>
        <p:spPr>
          <a:xfrm>
            <a:off x="2375257" y="5317476"/>
            <a:ext cx="2093976" cy="2093976"/>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