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6" r:id="rId3"/>
    <p:sldId id="273" r:id="rId4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E6D"/>
    <a:srgbClr val="6F7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5BFAE-56B6-4035-86C2-79545235172E}" v="6" dt="2024-06-04T20:02:34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5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" userId="0ff8a753-236d-49a3-8eff-b490b5183cab" providerId="ADAL" clId="{CC95BFAE-56B6-4035-86C2-79545235172E}"/>
    <pc:docChg chg="custSel modSld">
      <pc:chgData name="Rachel" userId="0ff8a753-236d-49a3-8eff-b490b5183cab" providerId="ADAL" clId="{CC95BFAE-56B6-4035-86C2-79545235172E}" dt="2024-06-04T20:02:37.357" v="60"/>
      <pc:docMkLst>
        <pc:docMk/>
      </pc:docMkLst>
      <pc:sldChg chg="addSp delSp modSp mod">
        <pc:chgData name="Rachel" userId="0ff8a753-236d-49a3-8eff-b490b5183cab" providerId="ADAL" clId="{CC95BFAE-56B6-4035-86C2-79545235172E}" dt="2024-06-04T20:02:37.357" v="60"/>
        <pc:sldMkLst>
          <pc:docMk/>
          <pc:sldMk cId="3598123370" sldId="273"/>
        </pc:sldMkLst>
        <pc:picChg chg="del">
          <ac:chgData name="Rachel" userId="0ff8a753-236d-49a3-8eff-b490b5183cab" providerId="ADAL" clId="{CC95BFAE-56B6-4035-86C2-79545235172E}" dt="2024-06-04T20:00:58.480" v="49" actId="478"/>
          <ac:picMkLst>
            <pc:docMk/>
            <pc:sldMk cId="3598123370" sldId="273"/>
            <ac:picMk id="3" creationId="{7C4B3A56-2A71-63B2-8D84-9A06149333BC}"/>
          </ac:picMkLst>
        </pc:picChg>
        <pc:picChg chg="del mod">
          <ac:chgData name="Rachel" userId="0ff8a753-236d-49a3-8eff-b490b5183cab" providerId="ADAL" clId="{CC95BFAE-56B6-4035-86C2-79545235172E}" dt="2024-06-04T20:00:58.480" v="49" actId="478"/>
          <ac:picMkLst>
            <pc:docMk/>
            <pc:sldMk cId="3598123370" sldId="273"/>
            <ac:picMk id="14" creationId="{B9D49FCC-3A5F-6D17-ABB0-F0A1ED3FC135}"/>
          </ac:picMkLst>
        </pc:picChg>
        <pc:picChg chg="del">
          <ac:chgData name="Rachel" userId="0ff8a753-236d-49a3-8eff-b490b5183cab" providerId="ADAL" clId="{CC95BFAE-56B6-4035-86C2-79545235172E}" dt="2024-06-04T20:00:58.480" v="49" actId="478"/>
          <ac:picMkLst>
            <pc:docMk/>
            <pc:sldMk cId="3598123370" sldId="273"/>
            <ac:picMk id="15" creationId="{867186C8-9341-777A-EBD0-DE99380273A2}"/>
          </ac:picMkLst>
        </pc:picChg>
        <pc:picChg chg="add mod ord replST">
          <ac:chgData name="Rachel" userId="0ff8a753-236d-49a3-8eff-b490b5183cab" providerId="ADAL" clId="{CC95BFAE-56B6-4035-86C2-79545235172E}" dt="2024-06-04T20:02:37.357" v="59"/>
          <ac:picMkLst>
            <pc:docMk/>
            <pc:sldMk cId="3598123370" sldId="273"/>
            <ac:picMk id="25" creationId="{66F7B8A5-D9ED-7A92-BBA0-B4F98C233338}"/>
          </ac:picMkLst>
        </pc:picChg>
        <pc:picChg chg="add mod ord replST">
          <ac:chgData name="Rachel" userId="0ff8a753-236d-49a3-8eff-b490b5183cab" providerId="ADAL" clId="{CC95BFAE-56B6-4035-86C2-79545235172E}" dt="2024-06-04T20:02:37.357" v="60"/>
          <ac:picMkLst>
            <pc:docMk/>
            <pc:sldMk cId="3598123370" sldId="273"/>
            <ac:picMk id="27" creationId="{84AC0F94-B4CE-42E1-FD9C-4EADA59B5CFF}"/>
          </ac:picMkLst>
        </pc:picChg>
        <pc:picChg chg="add mod ord replST">
          <ac:chgData name="Rachel" userId="0ff8a753-236d-49a3-8eff-b490b5183cab" providerId="ADAL" clId="{CC95BFAE-56B6-4035-86C2-79545235172E}" dt="2024-06-04T20:02:37.355" v="58"/>
          <ac:picMkLst>
            <pc:docMk/>
            <pc:sldMk cId="3598123370" sldId="273"/>
            <ac:picMk id="29" creationId="{E786FAA3-6213-A990-3FF3-EE46587A1439}"/>
          </ac:picMkLst>
        </pc:picChg>
      </pc:sldChg>
    </pc:docChg>
  </pc:docChgLst>
  <pc:docChgLst>
    <pc:chgData name="Rachel" userId="0ff8a753-236d-49a3-8eff-b490b5183cab" providerId="ADAL" clId="{B1E83890-BCB5-4E16-808F-3C55C6B5847A}"/>
    <pc:docChg chg="custSel modSld">
      <pc:chgData name="Rachel" userId="0ff8a753-236d-49a3-8eff-b490b5183cab" providerId="ADAL" clId="{B1E83890-BCB5-4E16-808F-3C55C6B5847A}" dt="2023-10-31T00:35:49.273" v="1"/>
      <pc:docMkLst>
        <pc:docMk/>
      </pc:docMkLst>
      <pc:sldChg chg="modSp mod">
        <pc:chgData name="Rachel" userId="0ff8a753-236d-49a3-8eff-b490b5183cab" providerId="ADAL" clId="{B1E83890-BCB5-4E16-808F-3C55C6B5847A}" dt="2023-10-31T00:35:49.273" v="1"/>
        <pc:sldMkLst>
          <pc:docMk/>
          <pc:sldMk cId="3598123370" sldId="273"/>
        </pc:sldMkLst>
        <pc:spChg chg="replST">
          <ac:chgData name="Rachel" userId="0ff8a753-236d-49a3-8eff-b490b5183cab" providerId="ADAL" clId="{B1E83890-BCB5-4E16-808F-3C55C6B5847A}" dt="2023-10-31T00:35:49.273" v="0"/>
          <ac:spMkLst>
            <pc:docMk/>
            <pc:sldMk cId="3598123370" sldId="273"/>
            <ac:spMk id="11" creationId="{09D955BE-DA03-6AF8-32ED-85CD46E120FC}"/>
          </ac:spMkLst>
        </pc:spChg>
        <pc:spChg chg="replST">
          <ac:chgData name="Rachel" userId="0ff8a753-236d-49a3-8eff-b490b5183cab" providerId="ADAL" clId="{B1E83890-BCB5-4E16-808F-3C55C6B5847A}" dt="2023-10-31T00:35:49.273" v="1"/>
          <ac:spMkLst>
            <pc:docMk/>
            <pc:sldMk cId="3598123370" sldId="273"/>
            <ac:spMk id="12" creationId="{EE314DCE-3B36-4BA8-E13E-BB717CBB125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0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3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6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6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7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4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8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00AC-A7FF-419C-9558-2A659E8CB904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33D28-5716-412C-88E4-75874059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1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hyperlink" Target="https://www.shapeoflife.org/video/sponges-origins" TargetMode="Externa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hyperlink" Target="https://www.teacherspayteachers.com/Product/Zoology-Curriculum-Complete-Course-Bundle-11074299?st=5b6c9f094f77f0fe41a657b5d36440b8" TargetMode="External"/><Relationship Id="rId26" Type="http://schemas.openxmlformats.org/officeDocument/2006/relationships/hyperlink" Target="https://www.teacherspayteachers.com/Store/Kimberly-Geswein-Fonts" TargetMode="External"/><Relationship Id="rId3" Type="http://schemas.openxmlformats.org/officeDocument/2006/relationships/tags" Target="../tags/tag6.xml"/><Relationship Id="rId21" Type="http://schemas.openxmlformats.org/officeDocument/2006/relationships/image" Target="../media/image11.jpeg"/><Relationship Id="rId34" Type="http://schemas.openxmlformats.org/officeDocument/2006/relationships/hyperlink" Target="https://www.shapeoflife.org/video/sponges-origins" TargetMode="Externa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hyperlink" Target="http://www.shapeoflife.org/" TargetMode="External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openxmlformats.org/officeDocument/2006/relationships/image" Target="../media/image9.png"/><Relationship Id="rId20" Type="http://schemas.openxmlformats.org/officeDocument/2006/relationships/hyperlink" Target="https://www.teacherspayteachers.com/Product/Zoology-Unit-4-Phylum-Porifera-Sponges-High-School-Zoology-Course-10391893?st=d5bdaa55ed66d5e8e585abd3cca8ef28" TargetMode="External"/><Relationship Id="rId29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hyperlink" Target="https://www.teacherspayteachers.com/Store/No-2-Lead-Pencil" TargetMode="External"/><Relationship Id="rId32" Type="http://schemas.openxmlformats.org/officeDocument/2006/relationships/hyperlink" Target="https://www.teacherspayteachers.com/Store/Utahroots" TargetMode="External"/><Relationship Id="rId5" Type="http://schemas.openxmlformats.org/officeDocument/2006/relationships/tags" Target="../tags/tag8.xml"/><Relationship Id="rId15" Type="http://schemas.openxmlformats.org/officeDocument/2006/relationships/hyperlink" Target="https://www.teacherspayteachers.com/Store/Science-From-Scratch" TargetMode="External"/><Relationship Id="rId23" Type="http://schemas.openxmlformats.org/officeDocument/2006/relationships/image" Target="../media/image12.jpeg"/><Relationship Id="rId28" Type="http://schemas.openxmlformats.org/officeDocument/2006/relationships/hyperlink" Target="https://www.teacherspayteachers.com/Store/The-Cher-Room" TargetMode="External"/><Relationship Id="rId10" Type="http://schemas.openxmlformats.org/officeDocument/2006/relationships/tags" Target="../tags/tag13.xml"/><Relationship Id="rId19" Type="http://schemas.openxmlformats.org/officeDocument/2006/relationships/image" Target="../media/image10.JPG"/><Relationship Id="rId31" Type="http://schemas.openxmlformats.org/officeDocument/2006/relationships/image" Target="../media/image16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slideLayout" Target="../slideLayouts/slideLayout1.xml"/><Relationship Id="rId22" Type="http://schemas.openxmlformats.org/officeDocument/2006/relationships/hyperlink" Target="https://www.teacherspayteachers.com/Product/Sponge-Anatomy-Coloring-Activity-Phylum-Porifera-Zoology-10363092?st=45f64b760bf05ad962a0ac6dadee15e8" TargetMode="External"/><Relationship Id="rId27" Type="http://schemas.openxmlformats.org/officeDocument/2006/relationships/image" Target="../media/image14.png"/><Relationship Id="rId30" Type="http://schemas.openxmlformats.org/officeDocument/2006/relationships/hyperlink" Target="https://www.teacherspayteachers.com/Store/The-Biology-Bar" TargetMode="External"/><Relationship Id="rId35" Type="http://schemas.openxmlformats.org/officeDocument/2006/relationships/image" Target="../media/image18.png"/><Relationship Id="rId8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EC0335-278B-076E-5B7C-49D5248A89A7}"/>
              </a:ext>
            </a:extLst>
          </p:cNvPr>
          <p:cNvSpPr/>
          <p:nvPr/>
        </p:nvSpPr>
        <p:spPr>
          <a:xfrm>
            <a:off x="37071" y="37071"/>
            <a:ext cx="6766560" cy="90525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E8BEC-D5AC-F379-EE10-4718D859AB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071" y="86499"/>
            <a:ext cx="6766560" cy="946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Name: ___________________________________________________________________</a:t>
            </a:r>
          </a:p>
          <a:p>
            <a:pPr algn="ctr">
              <a:spcAft>
                <a:spcPts val="600"/>
              </a:spcAft>
            </a:pPr>
            <a:r>
              <a:rPr lang="en-US" sz="2400" dirty="0">
                <a:latin typeface="KG WhY YoU GoTtA Be So MeAn" panose="02000506000000020004" pitchFamily="2" charset="0"/>
              </a:rPr>
              <a:t>SHAPE OF LIFE: </a:t>
            </a:r>
            <a:r>
              <a:rPr lang="en-US" sz="2400" dirty="0">
                <a:latin typeface="KG WhY YoU GoTtA Be So MeAn" panose="02000506000000020004" pitchFamily="2" charset="0"/>
                <a:hlinkClick r:id="rId4"/>
              </a:rPr>
              <a:t>SPONGES</a:t>
            </a:r>
            <a:endParaRPr lang="en-US" sz="2400" dirty="0">
              <a:latin typeface="KG WhY YoU GoTtA Be So MeAn" panose="02000506000000020004" pitchFamily="2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When did life on Earth first appear? _____________________________________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Describe the living things that existed before there were animals on Earth.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Are sponges ancient or relatively new organisms compared to other life on Earth?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True or False: Sponges all take the same shape. ____________________________________________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The video discusses sponges with pores (ostia), canals, and digestive cavities. Circle: which sponge canal system was described?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How many species of sponges have been discovered and described so far? ______________________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Circle the environments that a sponge can live in.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What happens if you cut a section of a sponge off?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What happens when a sponge is passed through a sieve?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What protein holds the cells of a sponge together (and is also found in all animals on Earth)?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In addition to soft collagen, what are the sharp, crystalline structures embedded in a sponge that give it rigidity and form?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200" dirty="0"/>
              <a:t>In the box, sketch one of the spicules that you saw displayed in the video.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endParaRPr lang="en-US" sz="1200" dirty="0"/>
          </a:p>
          <a:p>
            <a:pPr>
              <a:spcAft>
                <a:spcPts val="600"/>
              </a:spcAft>
            </a:pPr>
            <a:endParaRPr lang="en-US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8671A-F99A-E839-D471-F36B32CDAAA7}"/>
              </a:ext>
            </a:extLst>
          </p:cNvPr>
          <p:cNvSpPr/>
          <p:nvPr/>
        </p:nvSpPr>
        <p:spPr>
          <a:xfrm>
            <a:off x="4162667" y="5122434"/>
            <a:ext cx="149829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latin typeface="KG Always A Good Time" panose="02000505000000020003" pitchFamily="2" charset="0"/>
              </a:rPr>
              <a:t>cold saltwater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D2E6-C123-D338-3BB0-BF9101903CAA}"/>
              </a:ext>
            </a:extLst>
          </p:cNvPr>
          <p:cNvSpPr/>
          <p:nvPr/>
        </p:nvSpPr>
        <p:spPr>
          <a:xfrm>
            <a:off x="1112839" y="5122434"/>
            <a:ext cx="164294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latin typeface="KG Always A Good Time" panose="02000505000000020003" pitchFamily="2" charset="0"/>
              </a:rPr>
              <a:t>warm saltwater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9B0203-51A8-E88F-CAC9-7F791CE1AFE5}"/>
              </a:ext>
            </a:extLst>
          </p:cNvPr>
          <p:cNvSpPr/>
          <p:nvPr/>
        </p:nvSpPr>
        <p:spPr>
          <a:xfrm>
            <a:off x="1363101" y="5541194"/>
            <a:ext cx="114242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latin typeface="KG Always A Good Time" panose="02000505000000020003" pitchFamily="2" charset="0"/>
              </a:rPr>
              <a:t>freshwater</a:t>
            </a:r>
            <a:endParaRPr lang="en-US" sz="1600" b="0" cap="none" spc="0" dirty="0">
              <a:ln w="0"/>
              <a:solidFill>
                <a:schemeClr val="tx1"/>
              </a:solidFill>
              <a:latin typeface="KG Always A Good Time" panose="0200050500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6EBE8-75B1-8C3C-54C9-2D31335138DE}"/>
              </a:ext>
            </a:extLst>
          </p:cNvPr>
          <p:cNvSpPr/>
          <p:nvPr/>
        </p:nvSpPr>
        <p:spPr>
          <a:xfrm>
            <a:off x="4465217" y="5541194"/>
            <a:ext cx="89319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latin typeface="KG Always A Good Time" panose="02000505000000020003" pitchFamily="2" charset="0"/>
              </a:rPr>
              <a:t>on land</a:t>
            </a:r>
            <a:endParaRPr lang="en-US" sz="1600" b="0" cap="none" spc="0" dirty="0">
              <a:ln w="0"/>
              <a:solidFill>
                <a:schemeClr val="tx1"/>
              </a:solidFill>
              <a:latin typeface="KG Always A Good Time" panose="02000505000000020003" pitchFamily="2" charset="0"/>
            </a:endParaRPr>
          </a:p>
        </p:txBody>
      </p:sp>
      <p:pic>
        <p:nvPicPr>
          <p:cNvPr id="3" name="Picture 2" descr="A black background with red lines&#10;&#10;Description automatically generated">
            <a:extLst>
              <a:ext uri="{FF2B5EF4-FFF2-40B4-BE49-F238E27FC236}">
                <a16:creationId xmlns:a16="http://schemas.microsoft.com/office/drawing/2014/main" id="{ACB8B7D5-1450-ACE0-0ED9-24FBA5D0A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96" y="2911405"/>
            <a:ext cx="949919" cy="1662162"/>
          </a:xfrm>
          <a:prstGeom prst="rect">
            <a:avLst/>
          </a:prstGeom>
        </p:spPr>
      </p:pic>
      <p:pic>
        <p:nvPicPr>
          <p:cNvPr id="5" name="Picture 4" descr="A drawing of a tree&#10;&#10;Description automatically generated">
            <a:extLst>
              <a:ext uri="{FF2B5EF4-FFF2-40B4-BE49-F238E27FC236}">
                <a16:creationId xmlns:a16="http://schemas.microsoft.com/office/drawing/2014/main" id="{683CD212-669A-81E6-FD71-5C453B69B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37" y="2885913"/>
            <a:ext cx="1423889" cy="1717534"/>
          </a:xfrm>
          <a:prstGeom prst="rect">
            <a:avLst/>
          </a:prstGeom>
        </p:spPr>
      </p:pic>
      <p:pic>
        <p:nvPicPr>
          <p:cNvPr id="13" name="Picture 12" descr="A drawing of a human body&#10;&#10;Description automatically generated">
            <a:extLst>
              <a:ext uri="{FF2B5EF4-FFF2-40B4-BE49-F238E27FC236}">
                <a16:creationId xmlns:a16="http://schemas.microsoft.com/office/drawing/2014/main" id="{18F9347D-DD99-9D9C-E2AA-CFA0CFD29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33" y="2899048"/>
            <a:ext cx="1285691" cy="17274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11B042-C95A-AA58-9261-93E638C04868}"/>
              </a:ext>
            </a:extLst>
          </p:cNvPr>
          <p:cNvSpPr/>
          <p:nvPr/>
        </p:nvSpPr>
        <p:spPr>
          <a:xfrm>
            <a:off x="5313405" y="8031893"/>
            <a:ext cx="1383957" cy="944851"/>
          </a:xfrm>
          <a:custGeom>
            <a:avLst/>
            <a:gdLst>
              <a:gd name="connsiteX0" fmla="*/ 0 w 1383957"/>
              <a:gd name="connsiteY0" fmla="*/ 0 h 944851"/>
              <a:gd name="connsiteX1" fmla="*/ 705818 w 1383957"/>
              <a:gd name="connsiteY1" fmla="*/ 0 h 944851"/>
              <a:gd name="connsiteX2" fmla="*/ 1383957 w 1383957"/>
              <a:gd name="connsiteY2" fmla="*/ 0 h 944851"/>
              <a:gd name="connsiteX3" fmla="*/ 1383957 w 1383957"/>
              <a:gd name="connsiteY3" fmla="*/ 444080 h 944851"/>
              <a:gd name="connsiteX4" fmla="*/ 1383957 w 1383957"/>
              <a:gd name="connsiteY4" fmla="*/ 944851 h 944851"/>
              <a:gd name="connsiteX5" fmla="*/ 705818 w 1383957"/>
              <a:gd name="connsiteY5" fmla="*/ 944851 h 944851"/>
              <a:gd name="connsiteX6" fmla="*/ 0 w 1383957"/>
              <a:gd name="connsiteY6" fmla="*/ 944851 h 944851"/>
              <a:gd name="connsiteX7" fmla="*/ 0 w 1383957"/>
              <a:gd name="connsiteY7" fmla="*/ 500771 h 944851"/>
              <a:gd name="connsiteX8" fmla="*/ 0 w 1383957"/>
              <a:gd name="connsiteY8" fmla="*/ 0 h 94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3957" h="944851" extrusionOk="0">
                <a:moveTo>
                  <a:pt x="0" y="0"/>
                </a:moveTo>
                <a:cubicBezTo>
                  <a:pt x="165522" y="-6430"/>
                  <a:pt x="456927" y="16593"/>
                  <a:pt x="705818" y="0"/>
                </a:cubicBezTo>
                <a:cubicBezTo>
                  <a:pt x="954709" y="-16593"/>
                  <a:pt x="1095371" y="-1115"/>
                  <a:pt x="1383957" y="0"/>
                </a:cubicBezTo>
                <a:cubicBezTo>
                  <a:pt x="1399112" y="158488"/>
                  <a:pt x="1370995" y="310976"/>
                  <a:pt x="1383957" y="444080"/>
                </a:cubicBezTo>
                <a:cubicBezTo>
                  <a:pt x="1396919" y="577184"/>
                  <a:pt x="1367093" y="815083"/>
                  <a:pt x="1383957" y="944851"/>
                </a:cubicBezTo>
                <a:cubicBezTo>
                  <a:pt x="1165983" y="923851"/>
                  <a:pt x="1029770" y="953577"/>
                  <a:pt x="705818" y="944851"/>
                </a:cubicBezTo>
                <a:cubicBezTo>
                  <a:pt x="381866" y="936125"/>
                  <a:pt x="180581" y="954969"/>
                  <a:pt x="0" y="944851"/>
                </a:cubicBezTo>
                <a:cubicBezTo>
                  <a:pt x="-17400" y="798827"/>
                  <a:pt x="-9564" y="656017"/>
                  <a:pt x="0" y="500771"/>
                </a:cubicBezTo>
                <a:cubicBezTo>
                  <a:pt x="9564" y="345525"/>
                  <a:pt x="24266" y="20275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978974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C7D96D-D7F6-C171-51C5-D69AF0A4B46B}"/>
              </a:ext>
            </a:extLst>
          </p:cNvPr>
          <p:cNvSpPr/>
          <p:nvPr/>
        </p:nvSpPr>
        <p:spPr>
          <a:xfrm>
            <a:off x="0" y="8914290"/>
            <a:ext cx="1160894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b="0" cap="none" spc="0" dirty="0">
                <a:ln w="0"/>
                <a:solidFill>
                  <a:schemeClr val="tx1"/>
                </a:solidFill>
              </a:rPr>
              <a:t>© Science from Scratch</a:t>
            </a:r>
          </a:p>
        </p:txBody>
      </p:sp>
      <p:pic>
        <p:nvPicPr>
          <p:cNvPr id="4" name="Picture 3" descr="A blue and orange 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2AE367E-66B5-2432-2B7A-3117C99CA8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02" y="135927"/>
            <a:ext cx="1363101" cy="857391"/>
          </a:xfrm>
          <a:prstGeom prst="rect">
            <a:avLst/>
          </a:prstGeom>
        </p:spPr>
      </p:pic>
      <p:pic>
        <p:nvPicPr>
          <p:cNvPr id="14" name="Picture 13" descr="A brown object with lines on it&#10;&#10;Description automatically generated">
            <a:extLst>
              <a:ext uri="{FF2B5EF4-FFF2-40B4-BE49-F238E27FC236}">
                <a16:creationId xmlns:a16="http://schemas.microsoft.com/office/drawing/2014/main" id="{CEBD3CC5-7BF2-CFA9-8C4D-A0E8214D5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5859446" y="1122690"/>
            <a:ext cx="893156" cy="10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3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EC0335-278B-076E-5B7C-49D5248A89A7}"/>
              </a:ext>
            </a:extLst>
          </p:cNvPr>
          <p:cNvSpPr/>
          <p:nvPr/>
        </p:nvSpPr>
        <p:spPr>
          <a:xfrm>
            <a:off x="37071" y="37071"/>
            <a:ext cx="6766560" cy="90525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E8BEC-D5AC-F379-EE10-4718D859AB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071" y="86499"/>
            <a:ext cx="6766560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r>
              <a:rPr lang="en-US" sz="1200" dirty="0"/>
              <a:t>How does a sponge feed?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r>
              <a:rPr lang="en-US" sz="1200" dirty="0"/>
              <a:t>To get one ounce of food, how much water does a sponge have to pump? _______________________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r>
              <a:rPr lang="en-US" sz="1200" dirty="0"/>
              <a:t>What happened when the biologists injected colored dye into the water outside of a sponge?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3"/>
            </a:pPr>
            <a:r>
              <a:rPr lang="en-US" sz="1200" dirty="0"/>
              <a:t>If you put your hand above the osculum (large opening at the top) of a sponge, would you feel water flowing out or flowing in? </a:t>
            </a:r>
          </a:p>
          <a:p>
            <a:pPr>
              <a:spcAft>
                <a:spcPts val="600"/>
              </a:spcAft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dirty="0"/>
              <a:t>As the video takes you on a journey through the canal system of a sponge, record one interesting observation or quote.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dirty="0"/>
              <a:t>How do choanocytes power the pumping action of a sponge?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dirty="0"/>
              <a:t>Other than feeding, what other function does the pumping of a sponge have?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dirty="0"/>
              <a:t>What was the first animal to reproduce using sperm and eggs? ________________________________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dirty="0"/>
              <a:t>Do all sponge sperm successfully fertilize the egg of another sponge? Why or why not?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b="1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b="1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b="1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b="1" dirty="0"/>
              <a:t>Conclusion Question:</a:t>
            </a:r>
            <a:r>
              <a:rPr lang="en-US" sz="1200" dirty="0"/>
              <a:t> What are two pieces of evidence that you observed in the video that support the classification of sponges as animals? 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r>
              <a:rPr lang="en-US" sz="1200" b="1" dirty="0"/>
              <a:t>Conclusion Question: </a:t>
            </a:r>
            <a:r>
              <a:rPr lang="en-US" sz="1200" dirty="0"/>
              <a:t>Why would life on land be impossible for a sponge? </a:t>
            </a:r>
            <a:endParaRPr lang="en-US" sz="1200" b="1" dirty="0"/>
          </a:p>
          <a:p>
            <a:pPr marL="228600" indent="-228600">
              <a:spcAft>
                <a:spcPts val="600"/>
              </a:spcAft>
              <a:buFont typeface="+mj-lt"/>
              <a:buAutoNum type="arabicPeriod" startAt="17"/>
            </a:pPr>
            <a:endParaRPr lang="en-US" sz="1200" dirty="0"/>
          </a:p>
          <a:p>
            <a:pPr>
              <a:spcAft>
                <a:spcPts val="600"/>
              </a:spcAft>
            </a:pP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40A38C-EDCA-AA0D-9CB3-93649FA0AB80}"/>
              </a:ext>
            </a:extLst>
          </p:cNvPr>
          <p:cNvSpPr/>
          <p:nvPr/>
        </p:nvSpPr>
        <p:spPr>
          <a:xfrm>
            <a:off x="0" y="8914290"/>
            <a:ext cx="1160894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" b="0" cap="none" spc="0" dirty="0">
                <a:ln w="0"/>
                <a:solidFill>
                  <a:schemeClr val="tx1"/>
                </a:solidFill>
              </a:rPr>
              <a:t>© Science from Scratch</a:t>
            </a:r>
          </a:p>
        </p:txBody>
      </p:sp>
      <p:pic>
        <p:nvPicPr>
          <p:cNvPr id="14" name="Picture 13" descr="A black and red drawing of a bird&#10;&#10;Description automatically generated with medium confidence">
            <a:extLst>
              <a:ext uri="{FF2B5EF4-FFF2-40B4-BE49-F238E27FC236}">
                <a16:creationId xmlns:a16="http://schemas.microsoft.com/office/drawing/2014/main" id="{95E0C512-364A-A416-0824-8F9DD7CB2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19" y="3262842"/>
            <a:ext cx="1867112" cy="1019590"/>
          </a:xfrm>
          <a:prstGeom prst="rect">
            <a:avLst/>
          </a:prstGeom>
        </p:spPr>
      </p:pic>
      <p:pic>
        <p:nvPicPr>
          <p:cNvPr id="16" name="Picture 15" descr="A white and black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1BEC2CF-FF04-87AF-F82A-1CA083EBD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19" y="5371363"/>
            <a:ext cx="1754659" cy="631721"/>
          </a:xfrm>
          <a:prstGeom prst="rect">
            <a:avLst/>
          </a:prstGeom>
        </p:spPr>
      </p:pic>
      <p:pic>
        <p:nvPicPr>
          <p:cNvPr id="3" name="Picture 2" descr="A red and black drawing of a cone&#10;&#10;Description automatically generated">
            <a:extLst>
              <a:ext uri="{FF2B5EF4-FFF2-40B4-BE49-F238E27FC236}">
                <a16:creationId xmlns:a16="http://schemas.microsoft.com/office/drawing/2014/main" id="{88923955-F659-9F6C-0807-1ECB2E07CD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 b="10109"/>
          <a:stretch/>
        </p:blipFill>
        <p:spPr>
          <a:xfrm>
            <a:off x="5629567" y="7341493"/>
            <a:ext cx="1174064" cy="1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9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F292FC-903A-581C-A595-BDD847159482}"/>
              </a:ext>
            </a:extLst>
          </p:cNvPr>
          <p:cNvSpPr/>
          <p:nvPr/>
        </p:nvSpPr>
        <p:spPr>
          <a:xfrm>
            <a:off x="37071" y="37071"/>
            <a:ext cx="6766560" cy="90525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AE8F086-EE74-E7D5-6E36-59A8D911F4BA}"/>
              </a:ext>
            </a:extLst>
          </p:cNvPr>
          <p:cNvSpPr/>
          <p:nvPr/>
        </p:nvSpPr>
        <p:spPr>
          <a:xfrm>
            <a:off x="37071" y="142100"/>
            <a:ext cx="5158558" cy="666684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G WhY YoU GoTtA Be So MeAn" panose="02000506000000020004" pitchFamily="2" charset="0"/>
              </a:rPr>
              <a:t>THIS PRODUCT WAS MADE BY…</a:t>
            </a:r>
          </a:p>
        </p:txBody>
      </p:sp>
      <p:pic>
        <p:nvPicPr>
          <p:cNvPr id="7" name="Picture 6" descr="A frog and a skull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37EC984A-F347-D45C-20D9-3634C4BBC1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31" y="82734"/>
            <a:ext cx="1647669" cy="14180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F1F8A6-2DA2-B570-90AC-5A041257D453}"/>
              </a:ext>
            </a:extLst>
          </p:cNvPr>
          <p:cNvSpPr/>
          <p:nvPr/>
        </p:nvSpPr>
        <p:spPr>
          <a:xfrm>
            <a:off x="0" y="865973"/>
            <a:ext cx="53134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all" spc="0" dirty="0">
                <a:ln w="0"/>
                <a:solidFill>
                  <a:schemeClr val="tx1"/>
                </a:solidFill>
                <a:latin typeface="KG WhY YoU GoTtA Be So MeAn" panose="02000506000000020004" pitchFamily="2" charset="0"/>
              </a:rPr>
              <a:t>This resource is the copyrighted property of Rachel Miller. </a:t>
            </a:r>
            <a:r>
              <a:rPr lang="en-US" sz="1400" cap="all" dirty="0">
                <a:ln w="0"/>
                <a:latin typeface="KG WhY YoU GoTtA Be So MeAn" panose="02000506000000020004" pitchFamily="2" charset="0"/>
              </a:rPr>
              <a:t>YOU ARE LICENSED TO USE THIS RESOURCE IN YOUR OWN CLASSROOM AS A SINGLE-USER ONLY.</a:t>
            </a:r>
            <a:endParaRPr lang="en-US" sz="1400" b="0" cap="all" spc="0" dirty="0">
              <a:ln w="0"/>
              <a:solidFill>
                <a:schemeClr val="tx1"/>
              </a:solidFill>
              <a:latin typeface="KG WhY YoU GoTtA Be So MeAn" panose="02000506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2A5E0-F1C8-9588-F05A-E38413409499}"/>
              </a:ext>
            </a:extLst>
          </p:cNvPr>
          <p:cNvSpPr/>
          <p:nvPr/>
        </p:nvSpPr>
        <p:spPr>
          <a:xfrm>
            <a:off x="34048" y="1351206"/>
            <a:ext cx="145103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KG Always A Good Time" panose="02000505000000020003" pitchFamily="2" charset="0"/>
              </a:rPr>
              <a:t>You may…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7F7FD-5991-D2E0-E3E6-D8CA48D92CE1}"/>
              </a:ext>
            </a:extLst>
          </p:cNvPr>
          <p:cNvSpPr/>
          <p:nvPr/>
        </p:nvSpPr>
        <p:spPr>
          <a:xfrm>
            <a:off x="34048" y="2806721"/>
            <a:ext cx="18982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latin typeface="KG Always A Good Time" panose="02000505000000020003" pitchFamily="2" charset="0"/>
              </a:rPr>
              <a:t>You may not…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955BE-DA03-6AF8-32ED-85CD46E120F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035" y="1676625"/>
            <a:ext cx="6749262" cy="1212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Use and make copies of this resource with your own classroom students.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Share files with your students on a private, password protected website (ex. Google Classroom or Canvas).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Share the link to this resource on </a:t>
            </a:r>
            <a:r>
              <a:rPr lang="en-US" dirty="0">
                <a:latin typeface="KG Neatly Printed" panose="02000506000000020003" pitchFamily="2" charset="0"/>
                <a:hlinkClick r:id="rId17"/>
              </a:rPr>
              <a:t>Shape of Life</a:t>
            </a:r>
            <a:r>
              <a:rPr lang="en-US" dirty="0">
                <a:latin typeface="KG Neatly Printed" panose="02000506000000020003" pitchFamily="2" charset="0"/>
              </a:rPr>
              <a:t> with another teacher or on a public page.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14DCE-3B36-4BA8-E13E-BB717CBB125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048" y="3130384"/>
            <a:ext cx="6749262" cy="99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Share any parts of files or files on a public website, such as a school website or Facebook group. All access should occur through </a:t>
            </a:r>
            <a:r>
              <a:rPr lang="en-US" dirty="0">
                <a:latin typeface="KG Neatly Printed" panose="02000506000000020003" pitchFamily="2" charset="0"/>
                <a:hlinkClick r:id="rId17"/>
              </a:rPr>
              <a:t>Shape of Life</a:t>
            </a:r>
            <a:r>
              <a:rPr lang="en-US" dirty="0">
                <a:latin typeface="KG Neatly Printed" panose="02000506000000020003" pitchFamily="2" charset="0"/>
              </a:rPr>
              <a:t>.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Claim this work as your own or create a derivative version of this work.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KG Neatly Printed" panose="02000506000000020003" pitchFamily="2" charset="0"/>
              </a:rPr>
              <a:t>Sell any files or combination of files. This resource is not for commercial use.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5A5A88-EBC0-9799-122B-1E61B95C76D2}"/>
              </a:ext>
            </a:extLst>
          </p:cNvPr>
          <p:cNvSpPr/>
          <p:nvPr/>
        </p:nvSpPr>
        <p:spPr>
          <a:xfrm>
            <a:off x="-1" y="4069720"/>
            <a:ext cx="6858001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750" b="0" cap="all" spc="0" dirty="0">
                <a:ln w="0"/>
                <a:solidFill>
                  <a:schemeClr val="tx1"/>
                </a:solidFill>
                <a:latin typeface="KG WhY YoU GoTtA Be So MeAn" panose="02000506000000020004" pitchFamily="2" charset="0"/>
              </a:rPr>
              <a:t>THANK YOU FOR PROTECTING THE HARD WORK THAT WENT INTO </a:t>
            </a:r>
            <a:r>
              <a:rPr lang="en-US" sz="1750" cap="all" dirty="0">
                <a:ln w="0"/>
                <a:latin typeface="KG WhY YoU GoTtA Be So MeAn" panose="02000506000000020004" pitchFamily="2" charset="0"/>
              </a:rPr>
              <a:t>CREATING </a:t>
            </a:r>
            <a:r>
              <a:rPr lang="en-US" sz="1750" b="0" cap="all" spc="0" dirty="0">
                <a:ln w="0"/>
                <a:solidFill>
                  <a:schemeClr val="tx1"/>
                </a:solidFill>
                <a:latin typeface="KG WhY YoU GoTtA Be So MeAn" panose="02000506000000020004" pitchFamily="2" charset="0"/>
              </a:rPr>
              <a:t>THIS RESOURCE!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5AE7E8-7EA8-57C3-81F0-DCF32E98145E}"/>
              </a:ext>
            </a:extLst>
          </p:cNvPr>
          <p:cNvSpPr/>
          <p:nvPr/>
        </p:nvSpPr>
        <p:spPr>
          <a:xfrm>
            <a:off x="430701" y="4498306"/>
            <a:ext cx="5955956" cy="666684"/>
          </a:xfrm>
          <a:prstGeom prst="roundRect">
            <a:avLst/>
          </a:prstGeom>
          <a:solidFill>
            <a:srgbClr val="5D4E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G WhY YoU GoTtA Be So MeAn" panose="02000506000000020004" pitchFamily="2" charset="0"/>
              </a:rPr>
              <a:t>LOOKING FOR MORE ZOOLOGY RESOURCES?</a:t>
            </a:r>
          </a:p>
        </p:txBody>
      </p:sp>
      <p:pic>
        <p:nvPicPr>
          <p:cNvPr id="25" name="Picture 24" descr="A frog on a leaf&#10;&#10;Description automatically generated">
            <a:hlinkClick r:id="rId18"/>
            <a:extLst>
              <a:ext uri="{FF2B5EF4-FFF2-40B4-BE49-F238E27FC236}">
                <a16:creationId xmlns:a16="http://schemas.microsoft.com/office/drawing/2014/main" id="{66F7B8A5-D9ED-7A92-BBA0-B4F98C2333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630" y="5317476"/>
            <a:ext cx="2093976" cy="2093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close-up of a science unit&#10;&#10;Description automatically generated">
            <a:hlinkClick r:id="rId20"/>
            <a:extLst>
              <a:ext uri="{FF2B5EF4-FFF2-40B4-BE49-F238E27FC236}">
                <a16:creationId xmlns:a16="http://schemas.microsoft.com/office/drawing/2014/main" id="{84AC0F94-B4CE-42E1-FD9C-4EADA59B5C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6" y="5318442"/>
            <a:ext cx="2093976" cy="2093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diagram of a sponge coloring activity&#10;&#10;Description automatically generated">
            <a:hlinkClick r:id="rId22"/>
            <a:extLst>
              <a:ext uri="{FF2B5EF4-FFF2-40B4-BE49-F238E27FC236}">
                <a16:creationId xmlns:a16="http://schemas.microsoft.com/office/drawing/2014/main" id="{E786FAA3-6213-A990-3FF3-EE46587A143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49" y="5319831"/>
            <a:ext cx="2093976" cy="2093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6FBB0C-B210-0A5B-BA72-D65C2F1AA9B4}"/>
              </a:ext>
            </a:extLst>
          </p:cNvPr>
          <p:cNvSpPr/>
          <p:nvPr/>
        </p:nvSpPr>
        <p:spPr>
          <a:xfrm>
            <a:off x="0" y="7517468"/>
            <a:ext cx="68580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cap="all" dirty="0">
                <a:ln w="0"/>
                <a:latin typeface="KG WhY YoU GoTtA Be So MeAn" panose="02000506000000020004" pitchFamily="2" charset="0"/>
              </a:rPr>
              <a:t>Many thanks to the amazing artists whose work is incorporated into this resource:</a:t>
            </a:r>
            <a:endParaRPr lang="en-US" sz="1600" b="0" cap="all" spc="0" dirty="0">
              <a:ln w="0"/>
              <a:solidFill>
                <a:schemeClr val="tx1"/>
              </a:solidFill>
              <a:latin typeface="KG WhY YoU GoTtA Be So MeAn" panose="02000506000000020004" pitchFamily="2" charset="0"/>
            </a:endParaRPr>
          </a:p>
        </p:txBody>
      </p:sp>
      <p:pic>
        <p:nvPicPr>
          <p:cNvPr id="17" name="Picture 16" descr="Shape&#10;&#10;Description automatically generated">
            <a:hlinkClick r:id="rId24"/>
            <a:extLst>
              <a:ext uri="{FF2B5EF4-FFF2-40B4-BE49-F238E27FC236}">
                <a16:creationId xmlns:a16="http://schemas.microsoft.com/office/drawing/2014/main" id="{DC6BC027-B11C-4CF0-12C0-A1D6D254687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9" y="8073391"/>
            <a:ext cx="987430" cy="1029295"/>
          </a:xfrm>
          <a:prstGeom prst="rect">
            <a:avLst/>
          </a:prstGeom>
        </p:spPr>
      </p:pic>
      <p:pic>
        <p:nvPicPr>
          <p:cNvPr id="18" name="Picture 17" descr="A logo for a company&#10;&#10;Description automatically generated">
            <a:hlinkClick r:id="rId26"/>
            <a:extLst>
              <a:ext uri="{FF2B5EF4-FFF2-40B4-BE49-F238E27FC236}">
                <a16:creationId xmlns:a16="http://schemas.microsoft.com/office/drawing/2014/main" id="{39CEE780-B157-1BBA-B2AD-F09BC14D737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8" y="7856023"/>
            <a:ext cx="806064" cy="80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hlinkClick r:id="rId28"/>
            <a:extLst>
              <a:ext uri="{FF2B5EF4-FFF2-40B4-BE49-F238E27FC236}">
                <a16:creationId xmlns:a16="http://schemas.microsoft.com/office/drawing/2014/main" id="{85DB8D5E-6A4B-2E75-5CCC-2D760B87CBA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764779" y="8114449"/>
            <a:ext cx="911201" cy="912075"/>
          </a:xfrm>
          <a:prstGeom prst="rect">
            <a:avLst/>
          </a:prstGeom>
        </p:spPr>
      </p:pic>
      <p:pic>
        <p:nvPicPr>
          <p:cNvPr id="19" name="Picture 18" descr="A blue circle with colorful dots&#10;&#10;Description automatically generated">
            <a:hlinkClick r:id="rId30"/>
            <a:extLst>
              <a:ext uri="{FF2B5EF4-FFF2-40B4-BE49-F238E27FC236}">
                <a16:creationId xmlns:a16="http://schemas.microsoft.com/office/drawing/2014/main" id="{589F6D25-CE16-08BB-9FB5-13AD9529502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99" y="7775895"/>
            <a:ext cx="1015366" cy="965967"/>
          </a:xfrm>
          <a:prstGeom prst="rect">
            <a:avLst/>
          </a:prstGeom>
        </p:spPr>
      </p:pic>
      <p:pic>
        <p:nvPicPr>
          <p:cNvPr id="6" name="Picture 5" descr="A picture containing clipart, graphics, text, flower&#10;&#10;Description automatically generated">
            <a:hlinkClick r:id="rId32"/>
            <a:extLst>
              <a:ext uri="{FF2B5EF4-FFF2-40B4-BE49-F238E27FC236}">
                <a16:creationId xmlns:a16="http://schemas.microsoft.com/office/drawing/2014/main" id="{DD0FA8F6-487A-DD6B-8357-78C83625BE5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23" y="7779585"/>
            <a:ext cx="952073" cy="967421"/>
          </a:xfrm>
          <a:prstGeom prst="rect">
            <a:avLst/>
          </a:prstGeom>
        </p:spPr>
      </p:pic>
      <p:sp>
        <p:nvSpPr>
          <p:cNvPr id="22" name="Rectangle 21">
            <a:hlinkClick r:id="rId15"/>
            <a:extLst>
              <a:ext uri="{FF2B5EF4-FFF2-40B4-BE49-F238E27FC236}">
                <a16:creationId xmlns:a16="http://schemas.microsoft.com/office/drawing/2014/main" id="{B42C23F7-1166-4F41-2FC5-11351C65D20A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59492" y="4468428"/>
            <a:ext cx="6264876" cy="727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C147A-7A0D-74C3-5272-A72D2E21C207}"/>
              </a:ext>
            </a:extLst>
          </p:cNvPr>
          <p:cNvSpPr/>
          <p:nvPr/>
        </p:nvSpPr>
        <p:spPr>
          <a:xfrm>
            <a:off x="4554985" y="7865886"/>
            <a:ext cx="229017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latin typeface="KG Always A Good Time" panose="02000505000000020003" pitchFamily="2" charset="0"/>
              </a:rPr>
              <a:t>And special thanks to…</a:t>
            </a:r>
          </a:p>
        </p:txBody>
      </p:sp>
      <p:pic>
        <p:nvPicPr>
          <p:cNvPr id="24" name="Picture 23" descr="A blue and orange logo&#10;&#10;Description automatically generated">
            <a:hlinkClick r:id="rId34"/>
            <a:extLst>
              <a:ext uri="{FF2B5EF4-FFF2-40B4-BE49-F238E27FC236}">
                <a16:creationId xmlns:a16="http://schemas.microsoft.com/office/drawing/2014/main" id="{341B77DC-E75B-3F8F-2753-48406470084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02" y="8168909"/>
            <a:ext cx="1363101" cy="8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3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106</TotalTime>
  <Words>580</Words>
  <Application>Microsoft Office PowerPoint</Application>
  <PresentationFormat>On-screen Show (4:3)</PresentationFormat>
  <Paragraphs>79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KG Always A Good Time</vt:lpstr>
      <vt:lpstr>KG Neatly Printed</vt:lpstr>
      <vt:lpstr>KG WhY YoU GoTtA Be So MeAn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</dc:creator>
  <cp:lastModifiedBy>Rachel</cp:lastModifiedBy>
  <cp:revision>5</cp:revision>
  <dcterms:created xsi:type="dcterms:W3CDTF">2023-10-20T13:06:45Z</dcterms:created>
  <dcterms:modified xsi:type="dcterms:W3CDTF">2024-06-04T20:02:43Z</dcterms:modified>
</cp:coreProperties>
</file>