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8"/>
  </p:normalViewPr>
  <p:slideViewPr>
    <p:cSldViewPr snapToGrid="0">
      <p:cViewPr varScale="1">
        <p:scale>
          <a:sx n="151" d="100"/>
          <a:sy n="151" d="100"/>
        </p:scale>
        <p:origin x="52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742a8b3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742a8b3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8584016d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8584016d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742a8b30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742a8b30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9d891a8b1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9d891a8b1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c8de78c2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c8de78c2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742a8b30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742a8b30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742a8b30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742a8b30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b26646c7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b26646c7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742a8b30a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742a8b30a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b26646c7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b26646c7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742a8b30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742a8b30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742a8b30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742a8b30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arthropods-horseshoe-crab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hyperlink" Target="https://www.shapeoflife.org/video/arthropod-animation-swiss-army-knif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hyperlink" Target="https://www.shapeoflife.org/video/marine-arthropods-successful-desig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peoflife.org/video/arthropods-blue-crab-molt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</a:t>
            </a:r>
            <a:endParaRPr sz="2600"/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94275" y="1014400"/>
            <a:ext cx="40191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255050" y="1792950"/>
            <a:ext cx="295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2991975" y="1804150"/>
            <a:ext cx="16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6" y="1142112"/>
            <a:ext cx="3918594" cy="285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269625" y="1008175"/>
            <a:ext cx="48066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Marine </a:t>
            </a:r>
            <a:endParaRPr sz="41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Arthropods: A</a:t>
            </a:r>
            <a:endParaRPr sz="41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Successful </a:t>
            </a:r>
            <a:endParaRPr sz="41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Design</a:t>
            </a:r>
            <a:endParaRPr sz="4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380350" y="447725"/>
            <a:ext cx="85206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00000"/>
                </a:solidFill>
              </a:rPr>
              <a:t>                   			 Horseshoe Crab</a:t>
            </a:r>
            <a:endParaRPr sz="2600"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380350" y="1457675"/>
            <a:ext cx="5401800" cy="3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>
                <a:solidFill>
                  <a:schemeClr val="hlink"/>
                </a:solidFill>
                <a:hlinkClick r:id="rId3"/>
              </a:rPr>
              <a:t>Watch this video. 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/>
              <a:t>What clues do horseshoe crabs give us about about why arthropods came onto land?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900" b="1"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22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2"/>
          <p:cNvSpPr txBox="1"/>
          <p:nvPr/>
        </p:nvSpPr>
        <p:spPr>
          <a:xfrm>
            <a:off x="6084800" y="1848975"/>
            <a:ext cx="2742600" cy="1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1750" y="1539637"/>
            <a:ext cx="3475596" cy="20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398675" y="447725"/>
            <a:ext cx="85206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A Successful Design</a:t>
            </a:r>
            <a:endParaRPr sz="2600"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23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23"/>
          <p:cNvSpPr txBox="1"/>
          <p:nvPr/>
        </p:nvSpPr>
        <p:spPr>
          <a:xfrm>
            <a:off x="452825" y="1408050"/>
            <a:ext cx="4263900" cy="1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u="sng">
                <a:solidFill>
                  <a:schemeClr val="hlink"/>
                </a:solidFill>
                <a:hlinkClick r:id="rId4"/>
              </a:rPr>
              <a:t>Watch this video.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572650" y="1863750"/>
            <a:ext cx="7298700" cy="28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How did Arthropods succeed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In the arms race?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How is a Swiss Army knife a good metaphor for the arthropod?</a:t>
            </a:r>
            <a:endParaRPr/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9700" y="1608325"/>
            <a:ext cx="2986525" cy="205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Vocabulary                       </a:t>
            </a:r>
            <a:r>
              <a:rPr lang="en" sz="1500"/>
              <a:t> 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4158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/>
              <a:t>Define in your own words these vocabulary words at the end of the video.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/>
              <a:t>Appendage					Molting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/>
              <a:t>						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dirty="0"/>
              <a:t>Antenna					Diversifying		</a:t>
            </a:r>
            <a:r>
              <a:rPr lang="en-US" sz="1900" b="1"/>
              <a:t>	</a:t>
            </a:r>
            <a:endParaRPr lang="en"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Exoskeleton					Gill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900" b="1" dirty="0"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1900" b="1" dirty="0"/>
              <a:t>Segmentation					</a:t>
            </a:r>
            <a:r>
              <a:rPr lang="en-US" sz="1900" b="1" dirty="0"/>
              <a:t>Hydrothermal vent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									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/>
              <a:t>  								</a:t>
            </a:r>
            <a:endParaRPr sz="1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 b="1" dirty="0"/>
          </a:p>
        </p:txBody>
      </p:sp>
      <p:cxnSp>
        <p:nvCxnSpPr>
          <p:cNvPr id="169" name="Google Shape;169;p24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These Are Marine Arthropods</a:t>
            </a:r>
            <a:endParaRPr sz="2600"/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14"/>
          <p:cNvCxnSpPr/>
          <p:nvPr/>
        </p:nvCxnSpPr>
        <p:spPr>
          <a:xfrm>
            <a:off x="316650" y="1017725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Google Shape;68;p14"/>
          <p:cNvSpPr txBox="1"/>
          <p:nvPr/>
        </p:nvSpPr>
        <p:spPr>
          <a:xfrm>
            <a:off x="2388225" y="1722000"/>
            <a:ext cx="28995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1255050" y="1792950"/>
            <a:ext cx="295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2991975" y="1804150"/>
            <a:ext cx="169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775" y="1781449"/>
            <a:ext cx="2958301" cy="226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2050" y="1781450"/>
            <a:ext cx="3146650" cy="226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2014" y="1594559"/>
            <a:ext cx="2018074" cy="2583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11700" y="721725"/>
            <a:ext cx="85206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rgbClr val="000000"/>
                </a:solidFill>
              </a:rPr>
              <a:t>Watch Marine Arthropods: A Successful Design. </a:t>
            </a:r>
            <a:r>
              <a:rPr lang="en" sz="2500">
                <a:solidFill>
                  <a:schemeClr val="dk1"/>
                </a:solidFill>
              </a:rPr>
              <a:t>Take Notes And Answer the Following Questions.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5"/>
          <p:cNvCxnSpPr/>
          <p:nvPr/>
        </p:nvCxnSpPr>
        <p:spPr>
          <a:xfrm>
            <a:off x="316650" y="1624013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Google Shape;81;p15"/>
          <p:cNvSpPr txBox="1"/>
          <p:nvPr/>
        </p:nvSpPr>
        <p:spPr>
          <a:xfrm>
            <a:off x="420775" y="1721725"/>
            <a:ext cx="8062500" cy="30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>
                <a:solidFill>
                  <a:schemeClr val="hlink"/>
                </a:solidFill>
                <a:hlinkClick r:id="rId4"/>
              </a:rPr>
              <a:t>Watch this video</a:t>
            </a:r>
            <a:r>
              <a:rPr lang="en" sz="1900" b="1">
                <a:solidFill>
                  <a:schemeClr val="dk2"/>
                </a:solidFill>
              </a:rPr>
              <a:t>.</a:t>
            </a:r>
            <a:endParaRPr sz="1900" b="1">
              <a:solidFill>
                <a:schemeClr val="dk2"/>
              </a:solidFill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4672850" y="1648875"/>
            <a:ext cx="363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5285175" y="2310225"/>
            <a:ext cx="2702400" cy="21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9875" y="1977563"/>
            <a:ext cx="4510718" cy="2518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256300" y="426900"/>
            <a:ext cx="85206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    		Appendages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412475" y="1608550"/>
            <a:ext cx="4739100" cy="32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is special about arthropod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appendages?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What are the advantages of this type of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appendage?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List the different uses of arthropod 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appendages.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 b="1"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6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" name="Google Shape;93;p16"/>
          <p:cNvSpPr txBox="1"/>
          <p:nvPr/>
        </p:nvSpPr>
        <p:spPr>
          <a:xfrm>
            <a:off x="7159500" y="1994200"/>
            <a:ext cx="1732800" cy="21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1575" y="1831147"/>
            <a:ext cx="3707400" cy="2409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245900" y="454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       	Sensing the World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363750" y="1176550"/>
            <a:ext cx="5904300" cy="17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/>
              <a:t>What senses do the animals in the episode have? 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900" b="1"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7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5300" y="2640875"/>
            <a:ext cx="3267221" cy="194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		   </a:t>
            </a:r>
            <a:r>
              <a:rPr lang="en" sz="2600"/>
              <a:t>Exoskeleton</a:t>
            </a:r>
            <a:endParaRPr sz="2600"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335100" y="1406100"/>
            <a:ext cx="8473800" cy="32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How did the Arthropod exoskeleton help them dominate the ocean?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What are the advantages and disadvantages of having an internal skeleton like ours as opposed to an external skeleton that is shed to grow?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275" y="85750"/>
            <a:ext cx="4070400" cy="523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8"/>
          <p:cNvCxnSpPr/>
          <p:nvPr/>
        </p:nvCxnSpPr>
        <p:spPr>
          <a:xfrm>
            <a:off x="311700" y="1017725"/>
            <a:ext cx="8473800" cy="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Google Shape;112;p18"/>
          <p:cNvSpPr txBox="1"/>
          <p:nvPr/>
        </p:nvSpPr>
        <p:spPr>
          <a:xfrm>
            <a:off x="593475" y="1175025"/>
            <a:ext cx="5997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2"/>
              </a:solidFill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507025" y="2789975"/>
            <a:ext cx="538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311700" y="507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Molting</a:t>
            </a:r>
            <a:endParaRPr sz="2600"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311700" y="1317325"/>
            <a:ext cx="8328000" cy="34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u="sng">
                <a:solidFill>
                  <a:schemeClr val="hlink"/>
                </a:solidFill>
                <a:hlinkClick r:id="rId3"/>
              </a:rPr>
              <a:t>Watch this video.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Briefly describe how a crab molts.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/>
              <a:t>About how long does it take the new shell to completely harden?</a:t>
            </a:r>
            <a:endParaRPr sz="19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275" y="85750"/>
            <a:ext cx="4070400" cy="523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9"/>
          <p:cNvCxnSpPr/>
          <p:nvPr/>
        </p:nvCxnSpPr>
        <p:spPr>
          <a:xfrm>
            <a:off x="335100" y="1017725"/>
            <a:ext cx="8473800" cy="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" name="Google Shape;122;p19"/>
          <p:cNvSpPr txBox="1"/>
          <p:nvPr/>
        </p:nvSpPr>
        <p:spPr>
          <a:xfrm>
            <a:off x="4735300" y="1417191"/>
            <a:ext cx="3904500" cy="22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 rotWithShape="1">
          <a:blip r:embed="rId5">
            <a:alphaModFix/>
          </a:blip>
          <a:srcRect l="4278" b="7364"/>
          <a:stretch/>
        </p:blipFill>
        <p:spPr>
          <a:xfrm>
            <a:off x="4862562" y="1574399"/>
            <a:ext cx="3649974" cy="19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9950" y="1392009"/>
            <a:ext cx="3649975" cy="2331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Breathing</a:t>
            </a:r>
            <a:endParaRPr sz="2600"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373800" y="1217200"/>
            <a:ext cx="8520600" cy="21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 b="1"/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20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33;p20"/>
          <p:cNvSpPr txBox="1"/>
          <p:nvPr/>
        </p:nvSpPr>
        <p:spPr>
          <a:xfrm>
            <a:off x="540750" y="1520150"/>
            <a:ext cx="8396400" cy="31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What arthropod structures are used to extract oxygen from water?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Which other animals use similar structures to extract oxygen?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	    Habitats</a:t>
            </a:r>
            <a:endParaRPr sz="1100" i="1"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16650" y="1717975"/>
            <a:ext cx="5217000" cy="31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Name one Arthropod that has thrived in cold marine waters.</a:t>
            </a: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 b="1"/>
              <a:t>Name one that has thrived in extremely hot marine waters.</a:t>
            </a:r>
            <a:endParaRPr sz="1900" b="1"/>
          </a:p>
        </p:txBody>
      </p:sp>
      <p:cxnSp>
        <p:nvCxnSpPr>
          <p:cNvPr id="140" name="Google Shape;140;p21"/>
          <p:cNvCxnSpPr/>
          <p:nvPr/>
        </p:nvCxnSpPr>
        <p:spPr>
          <a:xfrm>
            <a:off x="316650" y="967200"/>
            <a:ext cx="8510700" cy="1860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75" y="76975"/>
            <a:ext cx="3635600" cy="46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2850" y="1388775"/>
            <a:ext cx="3036425" cy="22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Macintosh PowerPoint</Application>
  <PresentationFormat>On-screen Show (16:9)</PresentationFormat>
  <Paragraphs>88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Simple Light</vt:lpstr>
      <vt:lpstr>  </vt:lpstr>
      <vt:lpstr> These Are Marine Arthropods </vt:lpstr>
      <vt:lpstr>PowerPoint Presentation</vt:lpstr>
      <vt:lpstr>         Appendages </vt:lpstr>
      <vt:lpstr>        Sensing the World </vt:lpstr>
      <vt:lpstr>                           Exoskeleton</vt:lpstr>
      <vt:lpstr>Molting</vt:lpstr>
      <vt:lpstr>Breathing</vt:lpstr>
      <vt:lpstr>     Habitats</vt:lpstr>
      <vt:lpstr>                       Horseshoe Crab</vt:lpstr>
      <vt:lpstr>A Successful Design</vt:lpstr>
      <vt:lpstr>Vocabulary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cp:lastModifiedBy>Natasha Fraley</cp:lastModifiedBy>
  <cp:revision>1</cp:revision>
  <dcterms:modified xsi:type="dcterms:W3CDTF">2021-04-09T18:05:27Z</dcterms:modified>
</cp:coreProperties>
</file>